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7" r:id="rId2"/>
    <p:sldId id="278" r:id="rId3"/>
    <p:sldId id="287" r:id="rId4"/>
    <p:sldId id="279" r:id="rId5"/>
    <p:sldId id="280" r:id="rId6"/>
    <p:sldId id="282" r:id="rId7"/>
    <p:sldId id="283" r:id="rId8"/>
    <p:sldId id="284" r:id="rId9"/>
    <p:sldId id="288" r:id="rId10"/>
    <p:sldId id="290" r:id="rId11"/>
    <p:sldId id="289" r:id="rId12"/>
    <p:sldId id="29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mela Ward" initials="PW" lastIdx="1" clrIdx="0">
    <p:extLst>
      <p:ext uri="{19B8F6BF-5375-455C-9EA6-DF929625EA0E}">
        <p15:presenceInfo xmlns:p15="http://schemas.microsoft.com/office/powerpoint/2012/main" userId="4b842390a661d69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621" autoAdjust="0"/>
  </p:normalViewPr>
  <p:slideViewPr>
    <p:cSldViewPr snapToGrid="0">
      <p:cViewPr varScale="1">
        <p:scale>
          <a:sx n="62" d="100"/>
          <a:sy n="62" d="100"/>
        </p:scale>
        <p:origin x="828" y="3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36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074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948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023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 looked at ROBD’s, but determined a chamber would be more efficient for a larger flight school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27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2EE9-AF66-483C-961F-59B9F002993E}" type="datetime1">
              <a:rPr lang="en-US" smtClean="0"/>
              <a:pPr/>
              <a:t>3/29/2018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AFD5-7FA3-40FB-875B-457FB46B25A4}" type="datetime1">
              <a:rPr lang="en-US" smtClean="0"/>
              <a:pPr/>
              <a:t>3/29/2018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D63E2-E931-4653-BB33-A910E07D11B2}" type="datetime1">
              <a:rPr lang="en-US" smtClean="0"/>
              <a:pPr/>
              <a:t>3/29/2018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1948" y="283"/>
            <a:ext cx="4427508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1F43-559A-4B47-A959-EFB6142CA3A9}" type="datetime1">
              <a:rPr lang="en-US" smtClean="0"/>
              <a:pPr/>
              <a:t>3/29/2018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1AED-24AE-4AC7-940D-F7106D2788A3}" type="datetime1">
              <a:rPr lang="en-US" smtClean="0"/>
              <a:pPr/>
              <a:t>3/29/2018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5771-5E10-4A19-AB0E-909293152332}" type="datetime1">
              <a:rPr lang="en-US" smtClean="0"/>
              <a:pPr/>
              <a:t>3/29/2018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6FD5-B03F-45D5-A178-114C548C0032}" type="datetime1">
              <a:rPr lang="en-US" smtClean="0"/>
              <a:pPr/>
              <a:t>3/29/2018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12C0-B102-441D-AA86-2C80DFA84E68}" type="datetime1">
              <a:rPr lang="en-US" smtClean="0"/>
              <a:pPr/>
              <a:t>3/29/2018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0B12-F9DE-47EF-A076-CF602073F1B2}" type="datetime1">
              <a:rPr lang="en-US" smtClean="0"/>
              <a:pPr/>
              <a:t>3/29/2018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C8B93266-8FB4-430B-8AE3-3A53F50E1A0B}" type="datetime1">
              <a:rPr lang="en-US" smtClean="0"/>
              <a:pPr/>
              <a:t>3/29/2018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bit.ly/2E4LC1D" TargetMode="External"/><Relationship Id="rId5" Type="http://schemas.openxmlformats.org/officeDocument/2006/relationships/image" Target="../media/image11.png"/><Relationship Id="rId4" Type="http://schemas.openxmlformats.org/officeDocument/2006/relationships/hyperlink" Target="https://bit.ly/2GyMBwn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pn7vUq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pl.co.uk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bit.ly/2ISb9i6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opa.org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28108"/>
            <a:ext cx="10058400" cy="3059051"/>
          </a:xfrm>
        </p:spPr>
        <p:txBody>
          <a:bodyPr anchor="t">
            <a:normAutofit/>
          </a:bodyPr>
          <a:lstStyle/>
          <a:p>
            <a:pPr algn="ctr"/>
            <a:r>
              <a:rPr lang="en-US" dirty="0"/>
              <a:t>Hypoxia Statistics </a:t>
            </a:r>
            <a:br>
              <a:rPr lang="en-US" dirty="0"/>
            </a:br>
            <a:r>
              <a:rPr lang="en-US" dirty="0"/>
              <a:t>and Training for Pilots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090474"/>
            <a:ext cx="10058400" cy="88612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Pamela Ward</a:t>
            </a:r>
          </a:p>
          <a:p>
            <a:pPr algn="ctr"/>
            <a:r>
              <a:rPr lang="en-US" dirty="0"/>
              <a:t>Embry-Riddle Aeronautical University</a:t>
            </a:r>
          </a:p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NASA Space Grant Symposium 2018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35ECC7C-DDD1-40C7-B47C-A6040BB24BA5}"/>
              </a:ext>
            </a:extLst>
          </p:cNvPr>
          <p:cNvSpPr txBox="1">
            <a:spLocks/>
          </p:cNvSpPr>
          <p:nvPr/>
        </p:nvSpPr>
        <p:spPr>
          <a:xfrm>
            <a:off x="1066800" y="5971880"/>
            <a:ext cx="10058400" cy="886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sz="2000" b="1" kern="1200" cap="all" baseline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Dr. Tim holt,  Dr. Jackie Luedtke,  prof </a:t>
            </a:r>
            <a:r>
              <a:rPr lang="en-US" dirty="0" err="1"/>
              <a:t>jennah</a:t>
            </a:r>
            <a:r>
              <a:rPr lang="en-US" dirty="0"/>
              <a:t> </a:t>
            </a:r>
            <a:r>
              <a:rPr lang="en-US" dirty="0" err="1"/>
              <a:t>perry</a:t>
            </a:r>
            <a:r>
              <a:rPr lang="en-US" dirty="0"/>
              <a:t> </a:t>
            </a:r>
          </a:p>
          <a:p>
            <a:pPr algn="ctr"/>
            <a:r>
              <a:rPr lang="en-US" dirty="0" err="1"/>
              <a:t>Erau</a:t>
            </a:r>
            <a:r>
              <a:rPr lang="en-US" dirty="0"/>
              <a:t>- College of Aviation</a:t>
            </a:r>
          </a:p>
        </p:txBody>
      </p:sp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FB9B8-93DB-4E94-88A7-38F3C92C4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93409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Cost Analysis on Large Equipment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324D83-B15F-4855-BD43-E0DF27B86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88" y="1645417"/>
            <a:ext cx="5260498" cy="34916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61C6F5-E9D3-4DFD-B51C-92EF31104D43}"/>
              </a:ext>
            </a:extLst>
          </p:cNvPr>
          <p:cNvSpPr txBox="1"/>
          <p:nvPr/>
        </p:nvSpPr>
        <p:spPr>
          <a:xfrm>
            <a:off x="465988" y="5137079"/>
            <a:ext cx="4952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Hypobaric Chamber- Multi Million (</a:t>
            </a:r>
            <a:r>
              <a:rPr lang="en-US" dirty="0">
                <a:hlinkClick r:id="rId4"/>
              </a:rPr>
              <a:t>https://bit.ly/2GyMBwn</a:t>
            </a:r>
            <a:r>
              <a:rPr lang="en-US" dirty="0"/>
              <a:t>)</a:t>
            </a: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E93E80-D9F4-4F0B-B172-5C716B0C70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5515" y="1630081"/>
            <a:ext cx="5260497" cy="35069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4C3D6A-2184-4882-AEC1-DED7EAB6C27A}"/>
              </a:ext>
            </a:extLst>
          </p:cNvPr>
          <p:cNvSpPr txBox="1"/>
          <p:nvPr/>
        </p:nvSpPr>
        <p:spPr>
          <a:xfrm>
            <a:off x="6465515" y="5137079"/>
            <a:ext cx="4952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Normobaric Chamber- $125,000 (</a:t>
            </a:r>
            <a:r>
              <a:rPr lang="en-US" dirty="0">
                <a:hlinkClick r:id="rId6"/>
              </a:rPr>
              <a:t>https://bit.ly/2E4LC1D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0332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90D17-2BD7-40FF-811E-DD6CD98F5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Findings &amp; Recommendations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5A3AD3-C5C8-4417-97C0-1D1FFF1CE91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Most Programs are incomplete or lacking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Further research on program development is recommended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Incorporating Normobaric Chamber is recommended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7297E4-E26B-4BBB-9A2D-45903567A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2" y="2165277"/>
            <a:ext cx="5414208" cy="34323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0EC027-BE74-4FD2-AD35-7D1B9468E587}"/>
              </a:ext>
            </a:extLst>
          </p:cNvPr>
          <p:cNvSpPr txBox="1"/>
          <p:nvPr/>
        </p:nvSpPr>
        <p:spPr>
          <a:xfrm>
            <a:off x="6095999" y="5605046"/>
            <a:ext cx="5490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ERAU Daytona Normobaric Chamber:  </a:t>
            </a:r>
            <a:r>
              <a:rPr lang="en-US" sz="1600" dirty="0">
                <a:hlinkClick r:id="rId3"/>
              </a:rPr>
              <a:t>http://bit.ly/2pn7vUq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4394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664652E-0B82-455F-A3AA-ACF60E5F9B0A}"/>
              </a:ext>
            </a:extLst>
          </p:cNvPr>
          <p:cNvSpPr txBox="1"/>
          <p:nvPr/>
        </p:nvSpPr>
        <p:spPr>
          <a:xfrm>
            <a:off x="3039438" y="1664413"/>
            <a:ext cx="61131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+mj-lt"/>
              </a:rPr>
              <a:t>Thank You!</a:t>
            </a:r>
          </a:p>
          <a:p>
            <a:pPr algn="ctr"/>
            <a:endParaRPr lang="en-US" sz="4800" dirty="0">
              <a:latin typeface="+mj-lt"/>
            </a:endParaRPr>
          </a:p>
          <a:p>
            <a:pPr algn="ctr"/>
            <a:endParaRPr lang="en-US" sz="4800" dirty="0">
              <a:latin typeface="+mj-lt"/>
            </a:endParaRPr>
          </a:p>
          <a:p>
            <a:pPr algn="ctr"/>
            <a:r>
              <a:rPr lang="en-US" sz="4800" dirty="0">
                <a:latin typeface="+mj-lt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05855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3CC13-2F3F-425F-81CB-776C1C7B0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615593"/>
          </a:xfrm>
        </p:spPr>
        <p:txBody>
          <a:bodyPr/>
          <a:lstStyle/>
          <a:p>
            <a:pPr algn="ctr"/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AE3E0-21B0-44DA-8BA5-2AF68B7E84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9048" y="1119883"/>
            <a:ext cx="5630238" cy="5116530"/>
          </a:xfrm>
        </p:spPr>
        <p:txBody>
          <a:bodyPr>
            <a:noAutofit/>
          </a:bodyPr>
          <a:lstStyle/>
          <a:p>
            <a:r>
              <a:rPr lang="en-US" sz="2400" b="1" dirty="0"/>
              <a:t>Hypoxia</a:t>
            </a:r>
            <a:r>
              <a:rPr lang="en-US" sz="2400" dirty="0"/>
              <a:t>: lack of oxygen in the body due to several causes</a:t>
            </a:r>
          </a:p>
          <a:p>
            <a:endParaRPr lang="en-US" sz="8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dirty="0" err="1"/>
              <a:t>Hypemic</a:t>
            </a:r>
            <a:r>
              <a:rPr lang="en-US" sz="2200" dirty="0"/>
              <a:t>: body cannot transport oxygen to tissues                                                       Ex: CO poisoning </a:t>
            </a:r>
            <a:endParaRPr lang="en-US" sz="20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Histotoxic: tissues are not able to use delivered oxygen                                        Ex: alcohol consumption</a:t>
            </a:r>
            <a:endParaRPr lang="en-US" sz="20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Stagnant: insufficient blood flow           Ex: excessive ‘G forces”</a:t>
            </a:r>
            <a:endParaRPr lang="en-US" sz="20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b="1" i="1" dirty="0"/>
              <a:t>Hypoxic</a:t>
            </a:r>
            <a:r>
              <a:rPr lang="en-US" sz="2200" dirty="0"/>
              <a:t>: deficient oxygen exchange in the lungs                                                       Ex: altitude gain</a:t>
            </a:r>
          </a:p>
          <a:p>
            <a:pPr lvl="1"/>
            <a:endParaRPr lang="en-US" sz="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3CFF6D-A134-482F-AA80-3DB8F768B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9199" y="1119883"/>
            <a:ext cx="5583755" cy="45213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B4C9DC-01D6-4F22-8883-F7DE8203C394}"/>
              </a:ext>
            </a:extLst>
          </p:cNvPr>
          <p:cNvSpPr txBox="1"/>
          <p:nvPr/>
        </p:nvSpPr>
        <p:spPr>
          <a:xfrm>
            <a:off x="6269199" y="5641190"/>
            <a:ext cx="5472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Retrieved From: </a:t>
            </a:r>
            <a:r>
              <a:rPr lang="en-US" sz="1600" dirty="0">
                <a:hlinkClick r:id="rId3"/>
              </a:rPr>
              <a:t>http://www.npl.co.uk</a:t>
            </a:r>
            <a:r>
              <a:rPr lang="en-US" sz="16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66570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3CC13-2F3F-425F-81CB-776C1C7B0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615593"/>
          </a:xfrm>
        </p:spPr>
        <p:txBody>
          <a:bodyPr/>
          <a:lstStyle/>
          <a:p>
            <a:pPr algn="ctr"/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AE3E0-21B0-44DA-8BA5-2AF68B7E84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9047" y="1654139"/>
            <a:ext cx="5833153" cy="408496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Hypoxia has been noted as the probable cause in numerous accident reports</a:t>
            </a:r>
          </a:p>
          <a:p>
            <a:pPr>
              <a:lnSpc>
                <a:spcPct val="100000"/>
              </a:lnSpc>
            </a:pPr>
            <a:endParaRPr lang="en-US" sz="800" dirty="0"/>
          </a:p>
          <a:p>
            <a:pPr>
              <a:lnSpc>
                <a:spcPct val="100000"/>
              </a:lnSpc>
            </a:pPr>
            <a:r>
              <a:rPr lang="en-US" sz="2400" dirty="0"/>
              <a:t>Many General Aviation (GA) Pilots believe hypoxia is less of risk for their flying</a:t>
            </a:r>
          </a:p>
          <a:p>
            <a:pPr marL="45720" indent="0">
              <a:lnSpc>
                <a:spcPct val="100000"/>
              </a:lnSpc>
              <a:buNone/>
            </a:pPr>
            <a:endParaRPr lang="en-US" sz="800" dirty="0"/>
          </a:p>
          <a:p>
            <a:pPr>
              <a:lnSpc>
                <a:spcPct val="100000"/>
              </a:lnSpc>
            </a:pPr>
            <a:r>
              <a:rPr lang="en-US" sz="2400" dirty="0"/>
              <a:t>Most GA aircraft do not exceed 12,000 feet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1EE387-1212-428E-BCC9-B9EBE6A0F33D}"/>
              </a:ext>
            </a:extLst>
          </p:cNvPr>
          <p:cNvSpPr txBox="1"/>
          <p:nvPr/>
        </p:nvSpPr>
        <p:spPr>
          <a:xfrm>
            <a:off x="6210497" y="5199367"/>
            <a:ext cx="5642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Embry-Riddle’s Cessna 172: </a:t>
            </a:r>
            <a:r>
              <a:rPr lang="en-US" sz="1600" dirty="0">
                <a:hlinkClick r:id="rId2"/>
              </a:rPr>
              <a:t>https://bit.ly/2ISb9i6</a:t>
            </a:r>
            <a:r>
              <a:rPr lang="en-US" sz="1600" dirty="0"/>
              <a:t>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EA5B8A0-B276-40BB-A350-CBE5A413C04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r="8431"/>
          <a:stretch/>
        </p:blipFill>
        <p:spPr>
          <a:xfrm>
            <a:off x="6210497" y="1773086"/>
            <a:ext cx="5846922" cy="33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2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3CC13-2F3F-425F-81CB-776C1C7B0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006011"/>
          </a:xfrm>
        </p:spPr>
        <p:txBody>
          <a:bodyPr/>
          <a:lstStyle/>
          <a:p>
            <a:pPr algn="ctr"/>
            <a:r>
              <a:rPr lang="en-US" dirty="0"/>
              <a:t>Previous Work Completed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AE3E0-21B0-44DA-8BA5-2AF68B7E84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8094" y="1825625"/>
            <a:ext cx="6133672" cy="411797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Survey was sent to GA Pilots through the Aircraft Owners and Pilots Association (AOPA) and Curt Lewis &amp; Associates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Total of 344 Respondents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Prior work completed by Claire Schindler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2868F8-AAF9-4270-A84E-6386D6125B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37" t="13423" r="9800" b="13893"/>
          <a:stretch/>
        </p:blipFill>
        <p:spPr>
          <a:xfrm>
            <a:off x="7013223" y="2024010"/>
            <a:ext cx="4493834" cy="30071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D692AB-1FFD-47AD-AE0C-FCB72F1C1176}"/>
              </a:ext>
            </a:extLst>
          </p:cNvPr>
          <p:cNvSpPr txBox="1"/>
          <p:nvPr/>
        </p:nvSpPr>
        <p:spPr>
          <a:xfrm>
            <a:off x="7407669" y="5092315"/>
            <a:ext cx="4017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Retrieved From: </a:t>
            </a:r>
            <a:r>
              <a:rPr lang="en-US" sz="1600" dirty="0">
                <a:hlinkClick r:id="rId3"/>
              </a:rPr>
              <a:t>https://www.aopa.org</a:t>
            </a:r>
            <a:r>
              <a:rPr lang="en-US" sz="16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52720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6AA22-E044-44B8-95DB-BF1D9C154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712509"/>
          </a:xfrm>
        </p:spPr>
        <p:txBody>
          <a:bodyPr/>
          <a:lstStyle/>
          <a:p>
            <a:pPr algn="ctr"/>
            <a:r>
              <a:rPr lang="en-US" dirty="0"/>
              <a:t>Have you experienced Hypoxia in Flight?</a:t>
            </a:r>
          </a:p>
        </p:txBody>
      </p:sp>
      <p:pic>
        <p:nvPicPr>
          <p:cNvPr id="4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1EDACD66-897F-49E6-9A8B-0C082EF1C4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197" y="1338606"/>
            <a:ext cx="8949605" cy="462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75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6AA22-E044-44B8-95DB-BF1D9C154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82804"/>
            <a:ext cx="9601200" cy="73529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Have you had prior hypoxia Training?</a:t>
            </a:r>
          </a:p>
        </p:txBody>
      </p:sp>
      <p:pic>
        <p:nvPicPr>
          <p:cNvPr id="4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1949600C-58DC-4196-97BE-82997D9784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260" y="1121790"/>
            <a:ext cx="9145480" cy="41950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9ECC9F-37CE-4B41-A40A-760186D5B224}"/>
              </a:ext>
            </a:extLst>
          </p:cNvPr>
          <p:cNvSpPr txBox="1"/>
          <p:nvPr/>
        </p:nvSpPr>
        <p:spPr>
          <a:xfrm>
            <a:off x="1523260" y="5599522"/>
            <a:ext cx="9145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Over 50% of those who answered yes, received their training from military requirements</a:t>
            </a:r>
          </a:p>
        </p:txBody>
      </p:sp>
    </p:spTree>
    <p:extLst>
      <p:ext uri="{BB962C8B-B14F-4D97-AF65-F5344CB8AC3E}">
        <p14:creationId xmlns:p14="http://schemas.microsoft.com/office/powerpoint/2010/main" val="3727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C9070-1A1D-48BA-9D4A-05DB1D02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889589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Project Thesis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F983E-5FE4-4F95-A9C9-D99A671F1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270589"/>
            <a:ext cx="9601199" cy="2719013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US" sz="3600" dirty="0"/>
              <a:t>Researching and comparing existing aviation physiology training programs will reveal whether they are effective and efficient at preparing pilots for hypoxic conditions in flight.</a:t>
            </a:r>
          </a:p>
        </p:txBody>
      </p:sp>
    </p:spTree>
    <p:extLst>
      <p:ext uri="{BB962C8B-B14F-4D97-AF65-F5344CB8AC3E}">
        <p14:creationId xmlns:p14="http://schemas.microsoft.com/office/powerpoint/2010/main" val="297144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FB9B8-93DB-4E94-88A7-38F3C92C4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934092"/>
          </a:xfrm>
        </p:spPr>
        <p:txBody>
          <a:bodyPr/>
          <a:lstStyle/>
          <a:p>
            <a:pPr algn="ctr"/>
            <a:r>
              <a:rPr lang="en-US" dirty="0"/>
              <a:t>University Program comparisons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01A9F-E48A-4F13-B57C-13E2BE62CD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1111" y="1623317"/>
            <a:ext cx="9977152" cy="432028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Selected 5 Universities to compare hypoxia training programs based on: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Professional Pilot Degree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AABI Accreditation 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Geographic Region</a:t>
            </a:r>
          </a:p>
          <a:p>
            <a:pPr>
              <a:lnSpc>
                <a:spcPct val="150000"/>
              </a:lnSpc>
            </a:pPr>
            <a:endParaRPr lang="en-US" sz="2600" dirty="0"/>
          </a:p>
          <a:p>
            <a:pPr lvl="1"/>
            <a:endParaRPr lang="en-US" sz="2200" dirty="0"/>
          </a:p>
          <a:p>
            <a:pPr lvl="1"/>
            <a:endParaRPr lang="en-US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A5BF33-DDBB-43E2-9329-ADC9A8795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6983" y="3429000"/>
            <a:ext cx="6961722" cy="226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24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FB9B8-93DB-4E94-88A7-38F3C92C4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93409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University Comparison Results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0E787E2-115F-4443-BA5B-B104E215AF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484444"/>
              </p:ext>
            </p:extLst>
          </p:nvPr>
        </p:nvGraphicFramePr>
        <p:xfrm>
          <a:off x="1620921" y="1411344"/>
          <a:ext cx="8950158" cy="47064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962212">
                  <a:extLst>
                    <a:ext uri="{9D8B030D-6E8A-4147-A177-3AD203B41FA5}">
                      <a16:colId xmlns:a16="http://schemas.microsoft.com/office/drawing/2014/main" val="3207502135"/>
                    </a:ext>
                  </a:extLst>
                </a:gridCol>
                <a:gridCol w="5987946">
                  <a:extLst>
                    <a:ext uri="{9D8B030D-6E8A-4147-A177-3AD203B41FA5}">
                      <a16:colId xmlns:a16="http://schemas.microsoft.com/office/drawing/2014/main" val="1891136859"/>
                    </a:ext>
                  </a:extLst>
                </a:gridCol>
              </a:tblGrid>
              <a:tr h="366907">
                <a:tc>
                  <a:txBody>
                    <a:bodyPr/>
                    <a:lstStyle/>
                    <a:p>
                      <a:r>
                        <a:rPr lang="en-US" sz="2200" dirty="0"/>
                        <a:t>University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Courses Offered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4554800"/>
                  </a:ext>
                </a:extLst>
              </a:tr>
              <a:tr h="1231760">
                <a:tc>
                  <a:txBody>
                    <a:bodyPr/>
                    <a:lstStyle/>
                    <a:p>
                      <a:r>
                        <a:rPr lang="en-US" sz="2200" dirty="0"/>
                        <a:t>Univ. of North Dakota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Flight Physiology (with altitude chamber lab)</a:t>
                      </a:r>
                    </a:p>
                    <a:p>
                      <a:r>
                        <a:rPr lang="en-US" sz="2200" dirty="0"/>
                        <a:t>Human Factors</a:t>
                      </a:r>
                    </a:p>
                    <a:p>
                      <a:r>
                        <a:rPr lang="en-US" sz="2200" dirty="0"/>
                        <a:t>Aviation Safety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301534"/>
                  </a:ext>
                </a:extLst>
              </a:tr>
              <a:tr h="655192">
                <a:tc>
                  <a:txBody>
                    <a:bodyPr/>
                    <a:lstStyle/>
                    <a:p>
                      <a:r>
                        <a:rPr lang="en-US" sz="2200" dirty="0"/>
                        <a:t>Florida Institute of Technology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Human Factors</a:t>
                      </a:r>
                    </a:p>
                    <a:p>
                      <a:r>
                        <a:rPr lang="en-US" sz="2200" dirty="0"/>
                        <a:t>Aviation Safety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287811"/>
                  </a:ext>
                </a:extLst>
              </a:tr>
              <a:tr h="655192">
                <a:tc>
                  <a:txBody>
                    <a:bodyPr/>
                    <a:lstStyle/>
                    <a:p>
                      <a:r>
                        <a:rPr lang="en-US" sz="2200" dirty="0"/>
                        <a:t>Kansas State Univ.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Altitude Chamber Lab</a:t>
                      </a:r>
                    </a:p>
                    <a:p>
                      <a:r>
                        <a:rPr lang="en-US" sz="2200" dirty="0"/>
                        <a:t>Human Factors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5943069"/>
                  </a:ext>
                </a:extLst>
              </a:tr>
              <a:tr h="943476">
                <a:tc>
                  <a:txBody>
                    <a:bodyPr/>
                    <a:lstStyle/>
                    <a:p>
                      <a:r>
                        <a:rPr lang="en-US" sz="2200" dirty="0"/>
                        <a:t>Middle Tennessee Univ.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Aerospace Physiology</a:t>
                      </a:r>
                    </a:p>
                    <a:p>
                      <a:r>
                        <a:rPr lang="en-US" sz="2200" dirty="0"/>
                        <a:t>High-Altitude Aircraft Operations</a:t>
                      </a:r>
                    </a:p>
                    <a:p>
                      <a:r>
                        <a:rPr lang="en-US" sz="2200" dirty="0"/>
                        <a:t>Flight Safety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3435967"/>
                  </a:ext>
                </a:extLst>
              </a:tr>
              <a:tr h="366907">
                <a:tc>
                  <a:txBody>
                    <a:bodyPr/>
                    <a:lstStyle/>
                    <a:p>
                      <a:r>
                        <a:rPr lang="en-US" sz="2200" dirty="0"/>
                        <a:t>Univ. of Oklahoma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Aviation Safety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86732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039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red line presentation (widescreen).potx" id="{8018D45A-0B59-4186-B046-1FF8092889B6}" vid="{86C2525B-C90B-4FD6-8D61-5E85FA833A06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red line presentation (widescreen)</Template>
  <TotalTime>321</TotalTime>
  <Words>423</Words>
  <Application>Microsoft Office PowerPoint</Application>
  <PresentationFormat>Widescreen</PresentationFormat>
  <Paragraphs>74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Cambria</vt:lpstr>
      <vt:lpstr>Red Line Business 16x9</vt:lpstr>
      <vt:lpstr>Hypoxia Statistics  and Training for Pilots </vt:lpstr>
      <vt:lpstr>Background</vt:lpstr>
      <vt:lpstr>Background</vt:lpstr>
      <vt:lpstr>Previous Work Completed</vt:lpstr>
      <vt:lpstr>Have you experienced Hypoxia in Flight?</vt:lpstr>
      <vt:lpstr>Have you had prior hypoxia Training?</vt:lpstr>
      <vt:lpstr>Project Thesis</vt:lpstr>
      <vt:lpstr>University Program comparisons</vt:lpstr>
      <vt:lpstr>University Comparison Results</vt:lpstr>
      <vt:lpstr>Cost Analysis on Large Equipment</vt:lpstr>
      <vt:lpstr>Findings &amp; Recommendations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Hypoxia Statistics  and Physiology Training for Pilots</dc:title>
  <dc:creator>Pamela Ward</dc:creator>
  <cp:lastModifiedBy>Pamela Ward</cp:lastModifiedBy>
  <cp:revision>51</cp:revision>
  <dcterms:created xsi:type="dcterms:W3CDTF">2017-09-25T02:42:33Z</dcterms:created>
  <dcterms:modified xsi:type="dcterms:W3CDTF">2018-03-29T18:24:48Z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